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74" r:id="rId6"/>
    <p:sldId id="275" r:id="rId7"/>
    <p:sldId id="262" r:id="rId8"/>
    <p:sldId id="263" r:id="rId9"/>
    <p:sldId id="260" r:id="rId10"/>
    <p:sldId id="264" r:id="rId11"/>
    <p:sldId id="270" r:id="rId12"/>
    <p:sldId id="265" r:id="rId13"/>
    <p:sldId id="271" r:id="rId14"/>
    <p:sldId id="268" r:id="rId15"/>
    <p:sldId id="272" r:id="rId16"/>
    <p:sldId id="26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79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9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7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0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8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9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2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2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9F9E-7C7E-42D7-94A5-FFFBF79EA3D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45642-7F1E-4C44-9F25-44DF8BB6A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9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Legacy of André Delbecq’s Course, “Spirituality and Business Leadership”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056" y="3305628"/>
            <a:ext cx="7543800" cy="137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Robert Schindler,  Rutgers University - Camden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Agnieszka Winkler,  The Winkler Group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2028" y="5029200"/>
            <a:ext cx="6781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Professional Development Workshop</a:t>
            </a:r>
          </a:p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IAMSR Conference  -  May, 2017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 smtClean="0"/>
              <a:t>1.</a:t>
            </a:r>
            <a:r>
              <a:rPr lang="en-US" b="1" dirty="0" smtClean="0"/>
              <a:t>  Hearing One’s Inner Voice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800" dirty="0" smtClean="0"/>
              <a:t>Sensitivity to one’s inner voice was a core element of the course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 We all have an inner voice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Zone of quiet in the midst of chaos is where the inner</a:t>
            </a:r>
            <a:br>
              <a:rPr lang="en-US" sz="2400" dirty="0" smtClean="0"/>
            </a:br>
            <a:r>
              <a:rPr lang="en-US" sz="2400" dirty="0" smtClean="0"/>
              <a:t> voice speaks  </a:t>
            </a:r>
            <a:r>
              <a:rPr lang="en-US" sz="1800" dirty="0" smtClean="0"/>
              <a:t>(L-130)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800" dirty="0" smtClean="0"/>
              <a:t>Some people find this inner listening difficult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 Course provided a broad range </a:t>
            </a:r>
            <a:r>
              <a:rPr lang="en-US" sz="2400" dirty="0"/>
              <a:t>of contemplative </a:t>
            </a:r>
            <a:r>
              <a:rPr lang="en-US" sz="2400" dirty="0" smtClean="0"/>
              <a:t>and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meditative experiences from different traditions to </a:t>
            </a:r>
            <a:r>
              <a:rPr lang="en-US" sz="2400" dirty="0" smtClean="0"/>
              <a:t>help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us quiet the mind </a:t>
            </a:r>
            <a:r>
              <a:rPr lang="en-US" sz="2400" dirty="0" smtClean="0"/>
              <a:t> </a:t>
            </a:r>
            <a:r>
              <a:rPr lang="en-US" sz="1800" dirty="0" smtClean="0"/>
              <a:t>(L-131)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94972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0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Hearing One’s Inner Voice </a:t>
            </a:r>
            <a:r>
              <a:rPr lang="en-US" sz="3600" b="1" dirty="0" smtClean="0"/>
              <a:t>(cont.)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60690" y="1909091"/>
            <a:ext cx="7924800" cy="438807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800" dirty="0" smtClean="0"/>
              <a:t>Discernment:  how God speaks within you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For non-theists: transcendent inner voice, seems to</a:t>
            </a:r>
            <a:br>
              <a:rPr lang="en-US" sz="2400" dirty="0" smtClean="0"/>
            </a:br>
            <a:r>
              <a:rPr lang="en-US" sz="2400" dirty="0" smtClean="0"/>
              <a:t> come from outside of you  </a:t>
            </a:r>
            <a:r>
              <a:rPr lang="en-US" sz="1800" dirty="0" smtClean="0"/>
              <a:t>(D-120)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Discerning the voice of God from other voices</a:t>
            </a:r>
          </a:p>
          <a:p>
            <a:pPr lvl="1">
              <a:spcBef>
                <a:spcPts val="0"/>
              </a:spcBef>
              <a:spcAft>
                <a:spcPts val="3000"/>
              </a:spcAft>
              <a:buSzPct val="110000"/>
            </a:pPr>
            <a:r>
              <a:rPr lang="en-US" sz="2400" dirty="0"/>
              <a:t> "Prayer is much about listening not just </a:t>
            </a:r>
            <a:r>
              <a:rPr lang="en-US" sz="2400" dirty="0" smtClean="0"/>
              <a:t>speaking“ </a:t>
            </a:r>
            <a:r>
              <a:rPr lang="en-US" sz="1800" dirty="0" smtClean="0"/>
              <a:t>(D-122)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800" dirty="0" smtClean="0"/>
              <a:t>Theme of calling (or vocation) was developed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Referring to the calling stories of Judeo-Christian</a:t>
            </a:r>
            <a:br>
              <a:rPr lang="en-US" sz="2400" dirty="0" smtClean="0"/>
            </a:br>
            <a:r>
              <a:rPr lang="en-US" sz="2400" dirty="0" smtClean="0"/>
              <a:t> scriptures  </a:t>
            </a:r>
            <a:r>
              <a:rPr lang="en-US" sz="1800" dirty="0" smtClean="0"/>
              <a:t>(D-118)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94972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9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6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2.</a:t>
            </a:r>
            <a:r>
              <a:rPr lang="en-US" b="1" dirty="0" smtClean="0"/>
              <a:t>  Hearing and Integrating the</a:t>
            </a:r>
            <a:br>
              <a:rPr lang="en-US" b="1" dirty="0" smtClean="0"/>
            </a:br>
            <a:r>
              <a:rPr lang="en-US" b="1" dirty="0" smtClean="0"/>
              <a:t>Voices of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48" y="2189916"/>
            <a:ext cx="7620000" cy="392437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3000"/>
              </a:spcAft>
              <a:buSzPct val="110000"/>
            </a:pPr>
            <a:r>
              <a:rPr lang="en-US" sz="2800" dirty="0" smtClean="0"/>
              <a:t>The need to be fully present, to </a:t>
            </a:r>
            <a:r>
              <a:rPr lang="en-US" sz="2800" i="1" dirty="0" smtClean="0"/>
              <a:t>be</a:t>
            </a:r>
            <a:r>
              <a:rPr lang="en-US" sz="2800" dirty="0" smtClean="0"/>
              <a:t> with one’s</a:t>
            </a:r>
            <a:br>
              <a:rPr lang="en-US" sz="2800" dirty="0" smtClean="0"/>
            </a:br>
            <a:r>
              <a:rPr lang="en-US" sz="2800" dirty="0" smtClean="0"/>
              <a:t>colleagues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800" dirty="0" smtClean="0"/>
              <a:t>Encountering suffering is a part of leadership</a:t>
            </a:r>
          </a:p>
          <a:p>
            <a:pPr lvl="1">
              <a:spcBef>
                <a:spcPts val="0"/>
              </a:spcBef>
              <a:spcAft>
                <a:spcPts val="30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Field experience, listen to and learn from someone who is</a:t>
            </a:r>
            <a:br>
              <a:rPr lang="en-US" sz="2400" dirty="0" smtClean="0"/>
            </a:br>
            <a:r>
              <a:rPr lang="en-US" sz="2400" dirty="0" smtClean="0"/>
              <a:t> hurting  </a:t>
            </a:r>
            <a:r>
              <a:rPr lang="en-US" sz="1900" dirty="0" smtClean="0"/>
              <a:t>(D-123)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800" dirty="0" smtClean="0"/>
              <a:t>Personified the writings of the spiritual masters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To help hear the voices of these masters</a:t>
            </a:r>
            <a:r>
              <a:rPr lang="en-US" sz="1800" dirty="0" smtClean="0"/>
              <a:t>  </a:t>
            </a:r>
            <a:r>
              <a:rPr lang="en-US" sz="1900" dirty="0" smtClean="0"/>
              <a:t>(D-125)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83243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0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6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Hearing and Integrating the</a:t>
            </a:r>
            <a:br>
              <a:rPr lang="en-US" b="1" dirty="0" smtClean="0"/>
            </a:br>
            <a:r>
              <a:rPr lang="en-US" b="1" dirty="0" smtClean="0"/>
              <a:t>Voices of Others </a:t>
            </a:r>
            <a:r>
              <a:rPr lang="en-US" sz="3600" b="1" dirty="0" smtClean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106168"/>
            <a:ext cx="78486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dirty="0" smtClean="0"/>
              <a:t>Integrating our outer experiences with our inner voice is a key element of spiritual maturity  </a:t>
            </a:r>
            <a:r>
              <a:rPr lang="en-US" sz="2000" dirty="0" smtClean="0"/>
              <a:t>(L-130)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Helped him listen and be flexible  </a:t>
            </a:r>
            <a:r>
              <a:rPr lang="en-US" sz="1800" dirty="0" smtClean="0"/>
              <a:t>(M-132)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1800" dirty="0"/>
              <a:t> </a:t>
            </a:r>
            <a:r>
              <a:rPr lang="en-US" sz="2400" dirty="0" smtClean="0"/>
              <a:t>“Through these encounters, I opened my heart and felt</a:t>
            </a:r>
            <a:br>
              <a:rPr lang="en-US" sz="2400" dirty="0" smtClean="0"/>
            </a:br>
            <a:r>
              <a:rPr lang="en-US" sz="2400" dirty="0" smtClean="0"/>
              <a:t>  a sense of wholeness …”  </a:t>
            </a:r>
            <a:r>
              <a:rPr lang="en-US" sz="1800" dirty="0" smtClean="0"/>
              <a:t>(D-124)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2800" dirty="0" smtClean="0"/>
              <a:t>Importance of humility  </a:t>
            </a:r>
            <a:r>
              <a:rPr lang="en-US" sz="2000" dirty="0" smtClean="0"/>
              <a:t>(D-121)</a:t>
            </a:r>
            <a:endParaRPr lang="en-US" sz="2800" dirty="0" smtClean="0"/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/>
              <a:t> </a:t>
            </a:r>
            <a:r>
              <a:rPr lang="en-US" sz="2400" dirty="0" smtClean="0"/>
              <a:t>Taming the ego, softening </a:t>
            </a:r>
            <a:r>
              <a:rPr lang="en-US" sz="2400" i="1" dirty="0" smtClean="0"/>
              <a:t>its</a:t>
            </a:r>
            <a:r>
              <a:rPr lang="en-US" sz="2400" dirty="0" smtClean="0"/>
              <a:t> voice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/>
              <a:t> André modelled self-awareness and awareness</a:t>
            </a:r>
            <a:br>
              <a:rPr lang="en-US" sz="2400" dirty="0" smtClean="0"/>
            </a:br>
            <a:r>
              <a:rPr lang="en-US" sz="2400" dirty="0" smtClean="0"/>
              <a:t> of the mental states of others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804998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5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200" b="1" dirty="0" smtClean="0"/>
              <a:t>3.</a:t>
            </a:r>
            <a:r>
              <a:rPr lang="en-US" b="1" dirty="0" smtClean="0"/>
              <a:t>  Enriching One’s Inner Voice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752600"/>
            <a:ext cx="7732776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Integrating with voices of the spiritual masters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E.g., Thomas </a:t>
            </a:r>
            <a:r>
              <a:rPr lang="en-US" sz="2000" dirty="0"/>
              <a:t>Keating, Mahatma </a:t>
            </a:r>
            <a:r>
              <a:rPr lang="en-US" sz="2000" dirty="0" smtClean="0"/>
              <a:t>Gandhi, Teresa </a:t>
            </a:r>
            <a:r>
              <a:rPr lang="en-US" sz="2000" dirty="0"/>
              <a:t>of Avila</a:t>
            </a:r>
            <a:r>
              <a:rPr lang="en-US" sz="2000" dirty="0" smtClean="0"/>
              <a:t>,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 smtClean="0"/>
              <a:t> the </a:t>
            </a:r>
            <a:r>
              <a:rPr lang="en-US" sz="2000" dirty="0"/>
              <a:t>Dalai </a:t>
            </a:r>
            <a:r>
              <a:rPr lang="en-US" sz="2000" dirty="0" smtClean="0"/>
              <a:t>Lama, Thomas </a:t>
            </a:r>
            <a:r>
              <a:rPr lang="en-US" sz="2000" dirty="0"/>
              <a:t>Merton, Thomas </a:t>
            </a:r>
            <a:r>
              <a:rPr lang="en-US" sz="2000" dirty="0" smtClean="0"/>
              <a:t>Aquinas,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SzPct val="110000"/>
            </a:pPr>
            <a:r>
              <a:rPr lang="en-US" sz="2000" dirty="0"/>
              <a:t> Henry Thoreau, </a:t>
            </a:r>
            <a:r>
              <a:rPr lang="en-US" sz="2000" dirty="0" smtClean="0"/>
              <a:t>Black Elk  </a:t>
            </a:r>
            <a:r>
              <a:rPr lang="en-US" sz="1800" dirty="0" smtClean="0"/>
              <a:t>(D-125)</a:t>
            </a:r>
            <a:endParaRPr lang="en-US" sz="1600" dirty="0" smtClean="0"/>
          </a:p>
          <a:p>
            <a:pPr marL="342900" lvl="2" indent="-342900">
              <a:spcBef>
                <a:spcPts val="0"/>
              </a:spcBef>
              <a:spcAft>
                <a:spcPts val="2400"/>
              </a:spcAft>
              <a:buSzPct val="110000"/>
            </a:pPr>
            <a:r>
              <a:rPr lang="en-US" dirty="0"/>
              <a:t>Appreciate that all spiritual thinkers are after the same goal and that the truths they </a:t>
            </a:r>
            <a:r>
              <a:rPr lang="en-US" dirty="0" smtClean="0"/>
              <a:t>uncover </a:t>
            </a:r>
            <a:r>
              <a:rPr lang="en-US" dirty="0"/>
              <a:t>are truly universal </a:t>
            </a:r>
            <a:r>
              <a:rPr lang="en-US" dirty="0" smtClean="0"/>
              <a:t> </a:t>
            </a:r>
            <a:r>
              <a:rPr lang="en-US" sz="1800" dirty="0" smtClean="0"/>
              <a:t>(L-130)</a:t>
            </a:r>
          </a:p>
          <a:p>
            <a:pPr marL="342900" lvl="2" indent="-342900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dirty="0" smtClean="0"/>
              <a:t>Lessons from transformational leaders, as models</a:t>
            </a:r>
            <a:endParaRPr lang="en-US" sz="1800" dirty="0" smtClean="0"/>
          </a:p>
          <a:p>
            <a:pPr marL="800100" lvl="3" indent="-342900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dirty="0" smtClean="0"/>
              <a:t>Each participant chose a leader and observed the leader’s</a:t>
            </a:r>
            <a:br>
              <a:rPr lang="en-US" dirty="0" smtClean="0"/>
            </a:br>
            <a:r>
              <a:rPr lang="en-US" dirty="0" smtClean="0"/>
              <a:t>spiritual integration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D-119)</a:t>
            </a:r>
            <a:endParaRPr lang="en-US" dirty="0"/>
          </a:p>
          <a:p>
            <a:pPr>
              <a:buSzPct val="110000"/>
            </a:pPr>
            <a:endParaRPr lang="en-US" sz="1800" dirty="0"/>
          </a:p>
          <a:p>
            <a:pPr lvl="1">
              <a:buSzPct val="110000"/>
            </a:pP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Enriching One’s Inner Voice </a:t>
            </a:r>
            <a:r>
              <a:rPr lang="en-US" sz="3600" b="1" dirty="0" smtClean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1621536"/>
            <a:ext cx="76962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700"/>
              </a:spcAft>
              <a:buSzPct val="110000"/>
            </a:pPr>
            <a:r>
              <a:rPr lang="en-US" sz="2600" dirty="0" smtClean="0"/>
              <a:t>Become aware of the higher purpose of the organization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Wealth is a </a:t>
            </a:r>
            <a:r>
              <a:rPr lang="en-US" sz="2200" i="1" dirty="0" smtClean="0"/>
              <a:t>by-product</a:t>
            </a:r>
            <a:r>
              <a:rPr lang="en-US" sz="2200" dirty="0" smtClean="0"/>
              <a:t> of solving problems  </a:t>
            </a:r>
            <a:r>
              <a:rPr lang="en-US" sz="1800" dirty="0" smtClean="0"/>
              <a:t>(D-121)</a:t>
            </a:r>
            <a:endParaRPr lang="en-US" sz="2200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What problems does/could your organization solve?</a:t>
            </a:r>
          </a:p>
          <a:p>
            <a:pPr>
              <a:spcBef>
                <a:spcPts val="0"/>
              </a:spcBef>
              <a:spcAft>
                <a:spcPts val="700"/>
              </a:spcAft>
              <a:buSzPct val="110000"/>
            </a:pPr>
            <a:r>
              <a:rPr lang="en-US" sz="2600" dirty="0" smtClean="0"/>
              <a:t>Facilitating the “formation of the heart”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E.g., not “executive development” but “executive</a:t>
            </a:r>
            <a:br>
              <a:rPr lang="en-US" sz="2200" dirty="0" smtClean="0"/>
            </a:br>
            <a:r>
              <a:rPr lang="en-US" sz="2200" dirty="0" smtClean="0"/>
              <a:t> formation”  </a:t>
            </a:r>
            <a:r>
              <a:rPr lang="en-US" sz="1800" dirty="0" smtClean="0"/>
              <a:t>(WW)</a:t>
            </a:r>
            <a:endParaRPr lang="en-US" sz="2200" dirty="0" smtClean="0"/>
          </a:p>
          <a:p>
            <a:pPr lvl="1">
              <a:spcBef>
                <a:spcPts val="0"/>
              </a:spcBef>
              <a:spcAft>
                <a:spcPts val="700"/>
              </a:spcAft>
              <a:buSzPct val="110000"/>
            </a:pPr>
            <a:r>
              <a:rPr lang="en-US" sz="2200" dirty="0" smtClean="0"/>
              <a:t> Relaxation of cognitive and analytical side, sense of calling,</a:t>
            </a:r>
            <a:br>
              <a:rPr lang="en-US" sz="2200" dirty="0" smtClean="0"/>
            </a:br>
            <a:r>
              <a:rPr lang="en-US" sz="2200" dirty="0" smtClean="0"/>
              <a:t> deep respect for everyone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Long practice in meditation, reflection, and integration</a:t>
            </a:r>
            <a:br>
              <a:rPr lang="en-US" sz="2200" dirty="0" smtClean="0"/>
            </a:br>
            <a:r>
              <a:rPr lang="en-US" sz="2200" dirty="0" smtClean="0"/>
              <a:t> form habits that stick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92936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1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Lessons for a Business</a:t>
            </a:r>
            <a:br>
              <a:rPr lang="en-US" b="1" dirty="0" smtClean="0"/>
            </a:br>
            <a:r>
              <a:rPr lang="en-US" b="1" dirty="0" smtClean="0"/>
              <a:t>Spirituality Course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142744"/>
            <a:ext cx="7772400" cy="4114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700"/>
              </a:spcAft>
              <a:buSzPct val="110000"/>
            </a:pPr>
            <a:r>
              <a:rPr lang="en-US" sz="2800" dirty="0" smtClean="0"/>
              <a:t>Give instruction and practice in </a:t>
            </a:r>
            <a:r>
              <a:rPr lang="en-US" sz="2800" b="1" i="1" dirty="0" smtClean="0"/>
              <a:t>mindfulness</a:t>
            </a:r>
          </a:p>
          <a:p>
            <a:pPr>
              <a:spcBef>
                <a:spcPts val="0"/>
              </a:spcBef>
              <a:spcAft>
                <a:spcPts val="2700"/>
              </a:spcAft>
              <a:buSzPct val="110000"/>
            </a:pPr>
            <a:r>
              <a:rPr lang="en-US" sz="2800" dirty="0" smtClean="0"/>
              <a:t>Give instruction and practice in sensitive </a:t>
            </a:r>
            <a:r>
              <a:rPr lang="en-US" sz="2800" b="1" i="1" dirty="0" smtClean="0"/>
              <a:t>listening</a:t>
            </a:r>
          </a:p>
          <a:p>
            <a:pPr>
              <a:spcBef>
                <a:spcPts val="0"/>
              </a:spcBef>
              <a:spcAft>
                <a:spcPts val="2700"/>
              </a:spcAft>
              <a:buSzPct val="110000"/>
            </a:pPr>
            <a:r>
              <a:rPr lang="en-US" sz="2800" dirty="0" smtClean="0"/>
              <a:t>Teach the </a:t>
            </a:r>
            <a:r>
              <a:rPr lang="en-US" sz="2800" b="1" i="1" dirty="0" smtClean="0"/>
              <a:t>wisdom</a:t>
            </a:r>
            <a:r>
              <a:rPr lang="en-US" sz="2800" dirty="0" smtClean="0"/>
              <a:t> of spiritual masters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800" dirty="0" smtClean="0"/>
              <a:t>Draw the course around something observable and specific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/>
              <a:t> </a:t>
            </a:r>
            <a:r>
              <a:rPr lang="en-US" sz="2400" dirty="0" smtClean="0"/>
              <a:t>Such as one’s </a:t>
            </a:r>
            <a:r>
              <a:rPr lang="en-US" sz="2400" b="1" i="1" dirty="0" smtClean="0"/>
              <a:t>transcendent inner voice</a:t>
            </a:r>
            <a:endParaRPr lang="en-US" sz="2400" b="1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685544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Personal Note on Andre’s Legacy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744" y="1676400"/>
            <a:ext cx="79248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600" dirty="0" smtClean="0"/>
              <a:t>Many people speak of André as having wisdom, heart, etc., but what attracted me to him was simpler:</a:t>
            </a:r>
          </a:p>
          <a:p>
            <a:pPr lvl="1">
              <a:spcBef>
                <a:spcPts val="0"/>
              </a:spcBef>
              <a:spcAft>
                <a:spcPts val="30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When he spoke of spirituality, he spoke plainly,</a:t>
            </a:r>
            <a:br>
              <a:rPr lang="en-US" sz="2200" dirty="0" smtClean="0"/>
            </a:br>
            <a:r>
              <a:rPr lang="en-US" sz="2200" dirty="0" smtClean="0"/>
              <a:t> clearly, and made rational sense</a:t>
            </a:r>
          </a:p>
          <a:p>
            <a:pPr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600" dirty="0" smtClean="0"/>
              <a:t>For a business spirituality course to succeed, it needs to be based on such plain, clear sense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It’s about </a:t>
            </a:r>
            <a:r>
              <a:rPr lang="en-US" sz="2200" b="1" i="1" dirty="0" smtClean="0"/>
              <a:t>balance</a:t>
            </a:r>
            <a:r>
              <a:rPr lang="en-US" sz="2200" dirty="0" smtClean="0"/>
              <a:t>; we teach the spiritual not to diminish the</a:t>
            </a:r>
            <a:br>
              <a:rPr lang="en-US" sz="2200" dirty="0" smtClean="0"/>
            </a:br>
            <a:r>
              <a:rPr lang="en-US" sz="2200" dirty="0" smtClean="0"/>
              <a:t> rational, but to strengthen our spiritual side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200" dirty="0"/>
              <a:t> </a:t>
            </a:r>
            <a:r>
              <a:rPr lang="en-US" sz="2200" dirty="0" smtClean="0"/>
              <a:t>Andre’s ability to clearly articulate the spiritual is, for me, </a:t>
            </a:r>
            <a:br>
              <a:rPr lang="en-US" sz="2200" dirty="0" smtClean="0"/>
            </a:br>
            <a:r>
              <a:rPr lang="en-US" sz="2200" dirty="0" smtClean="0"/>
              <a:t> a big part of what makes him inspiring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42686" y="1342572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72"/>
            <a:ext cx="8229600" cy="11430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“Spirituality and Business</a:t>
            </a:r>
            <a:br>
              <a:rPr lang="en-US" sz="2400" dirty="0" smtClean="0"/>
            </a:br>
            <a:r>
              <a:rPr lang="en-US" sz="2400" dirty="0" smtClean="0"/>
              <a:t> Leadership”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 smtClean="0"/>
              <a:t>First taught at Santa Clara</a:t>
            </a:r>
            <a:br>
              <a:rPr lang="en-US" sz="2000" dirty="0" smtClean="0"/>
            </a:br>
            <a:r>
              <a:rPr lang="en-US" sz="2000" dirty="0" smtClean="0"/>
              <a:t>University, Fall 1998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110000"/>
            </a:pPr>
            <a:r>
              <a:rPr lang="en-US" sz="2000" dirty="0" smtClean="0"/>
              <a:t>Taught regularly through 2016,</a:t>
            </a:r>
            <a:br>
              <a:rPr lang="en-US" sz="2000" dirty="0" smtClean="0"/>
            </a:br>
            <a:r>
              <a:rPr lang="en-US" sz="2000" dirty="0" smtClean="0"/>
              <a:t>became influential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Our connection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Agnieszka - student in Andre’s</a:t>
            </a:r>
            <a:br>
              <a:rPr lang="en-US" sz="2000" dirty="0" smtClean="0"/>
            </a:br>
            <a:r>
              <a:rPr lang="en-US" sz="2000" dirty="0" smtClean="0"/>
              <a:t> course in 2006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Robert - teaching a business spirituality course since 2009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The goal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Drawing out and articulating what was in this course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To help it be replicated and built upon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11626" y="1161144"/>
            <a:ext cx="833482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mage result for andre delbecq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90"/>
          <a:stretch/>
        </p:blipFill>
        <p:spPr bwMode="auto">
          <a:xfrm>
            <a:off x="4733544" y="1539598"/>
            <a:ext cx="4114800" cy="30159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20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20" y="1679710"/>
            <a:ext cx="73914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Written materials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i="1" dirty="0" smtClean="0"/>
              <a:t>Journal of Management Inquiry </a:t>
            </a:r>
            <a:r>
              <a:rPr lang="en-US" sz="2000" dirty="0" smtClean="0"/>
              <a:t>(2000), special issue on</a:t>
            </a:r>
            <a:br>
              <a:rPr lang="en-US" sz="2000" dirty="0" smtClean="0"/>
            </a:br>
            <a:r>
              <a:rPr lang="en-US" sz="2000" dirty="0" smtClean="0"/>
              <a:t> spirituality:  papers by Delbecq (D) , Levy (L), and Miller (M)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21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Course syllabus, reading list, meditations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Recorded presentations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Wisdom at Work (2012) (WW)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21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Values and Spirituality in University Classrooms (2016)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400" dirty="0" smtClean="0"/>
              <a:t>Conversations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With Agnieszka Winkler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ct val="110000"/>
            </a:pPr>
            <a:r>
              <a:rPr lang="en-US" sz="2000" dirty="0"/>
              <a:t> </a:t>
            </a:r>
            <a:r>
              <a:rPr lang="en-US" sz="2000" dirty="0" smtClean="0"/>
              <a:t>With Ricardo Levy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3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032" y="1905000"/>
            <a:ext cx="7924800" cy="45259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Participants:  Silicon </a:t>
            </a:r>
            <a:r>
              <a:rPr lang="en-US" dirty="0"/>
              <a:t>Valley CEOs and </a:t>
            </a:r>
            <a:r>
              <a:rPr lang="en-US" dirty="0" smtClean="0"/>
              <a:t>MBA students</a:t>
            </a:r>
          </a:p>
          <a:p>
            <a:pPr marL="342900" lvl="1" indent="-3429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Met alternate Saturdays, 8:30am – 2:30pm, and a retreat</a:t>
            </a:r>
          </a:p>
          <a:p>
            <a:pPr marL="342900" lvl="1" indent="-3429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/>
              <a:t>Consisted of an integration of reading, lecture, dialog, </a:t>
            </a:r>
            <a:r>
              <a:rPr lang="en-US" dirty="0" smtClean="0"/>
              <a:t>prayer/meditation, and experiential learning</a:t>
            </a:r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Calibri" panose="020F0502020204030204" pitchFamily="34" charset="0"/>
              <a:buChar char="─"/>
            </a:pPr>
            <a:r>
              <a:rPr lang="en-US" dirty="0" smtClean="0"/>
              <a:t>Norm of Appreciative Inquiry helped participants be open and authentic</a:t>
            </a:r>
            <a:endParaRPr lang="en-US" dirty="0"/>
          </a:p>
          <a:p>
            <a:pPr marL="742950" lvl="2" indent="-342900">
              <a:spcBef>
                <a:spcPts val="0"/>
              </a:spcBef>
              <a:spcAft>
                <a:spcPts val="2400"/>
              </a:spcAft>
              <a:buFont typeface="Calibri" panose="020F0502020204030204" pitchFamily="34" charset="0"/>
              <a:buChar char="─"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30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Course Syllabus</a:t>
            </a:r>
            <a:r>
              <a:rPr lang="en-US" sz="4000" b="1" dirty="0"/>
              <a:t> (Winter 2015)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552" y="1764792"/>
            <a:ext cx="8001000" cy="323056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i="1" dirty="0" smtClean="0"/>
              <a:t>first sentence</a:t>
            </a:r>
            <a:r>
              <a:rPr lang="en-US" dirty="0" smtClean="0"/>
              <a:t> of Andre’s course syllabus:</a:t>
            </a:r>
          </a:p>
          <a:p>
            <a:pPr marL="4000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“An </a:t>
            </a:r>
            <a:r>
              <a:rPr lang="en-US" dirty="0"/>
              <a:t>important development at the beginning of the new millennium is the </a:t>
            </a:r>
            <a:r>
              <a:rPr lang="en-US" dirty="0" smtClean="0"/>
              <a:t>upwelling </a:t>
            </a:r>
            <a:r>
              <a:rPr lang="en-US" dirty="0"/>
              <a:t>of interest in spiritual maturity as a condition for effective </a:t>
            </a:r>
            <a:r>
              <a:rPr lang="en-US" dirty="0" smtClean="0"/>
              <a:t>leadership ….”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29540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Course Syllabus</a:t>
            </a:r>
            <a:r>
              <a:rPr lang="en-US" sz="4000" b="1" dirty="0"/>
              <a:t> (Winter 2015)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57200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i="1" dirty="0" smtClean="0"/>
              <a:t>first sentence</a:t>
            </a:r>
            <a:r>
              <a:rPr lang="en-US" dirty="0" smtClean="0"/>
              <a:t> of Andre’s course syllabus:</a:t>
            </a:r>
          </a:p>
          <a:p>
            <a:pPr marL="40005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“An </a:t>
            </a:r>
            <a:r>
              <a:rPr lang="en-US" dirty="0"/>
              <a:t>important development at the beginning of the new millennium is the </a:t>
            </a:r>
            <a:r>
              <a:rPr lang="en-US" dirty="0" smtClean="0"/>
              <a:t>upwelling </a:t>
            </a:r>
            <a:r>
              <a:rPr lang="en-US" dirty="0"/>
              <a:t>of interest in spiritual </a:t>
            </a:r>
            <a:r>
              <a:rPr lang="en-US" b="1" i="1" dirty="0">
                <a:solidFill>
                  <a:srgbClr val="FF0000"/>
                </a:solidFill>
              </a:rPr>
              <a:t>maturity</a:t>
            </a:r>
            <a:r>
              <a:rPr lang="en-US" dirty="0"/>
              <a:t> as a condition for effective </a:t>
            </a:r>
            <a:r>
              <a:rPr lang="en-US" dirty="0" smtClean="0"/>
              <a:t>leadership ….”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What makes maturity “spiritual?”</a:t>
            </a:r>
          </a:p>
          <a:p>
            <a:pPr marL="742950" lvl="2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</a:pPr>
            <a:r>
              <a:rPr lang="en-US" dirty="0" smtClean="0"/>
              <a:t> Involvement of feelings, intuitions, images</a:t>
            </a:r>
          </a:p>
          <a:p>
            <a:pPr marL="742950" lvl="2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</a:pPr>
            <a:r>
              <a:rPr lang="en-US" dirty="0" smtClean="0"/>
              <a:t> A balance of heart and head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Religious beliefs, wisdom, and practices have long been means of achieving this spiritual maturity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n-US" dirty="0" smtClean="0"/>
          </a:p>
          <a:p>
            <a:pPr marL="742950" lvl="2" indent="-342900">
              <a:spcBef>
                <a:spcPts val="1200"/>
              </a:spcBef>
              <a:spcAft>
                <a:spcPts val="600"/>
              </a:spcAft>
              <a:buFont typeface="Calibri" panose="020F0502020204030204" pitchFamily="34" charset="0"/>
              <a:buChar char="─"/>
            </a:pPr>
            <a:endParaRPr lang="en-US" dirty="0" smtClean="0"/>
          </a:p>
          <a:p>
            <a:pPr marL="742950" lvl="2" indent="-342900">
              <a:spcBef>
                <a:spcPts val="12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endParaRPr lang="en-US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295400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90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1494972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1828800"/>
            <a:ext cx="894442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Syllabus</a:t>
            </a:r>
            <a:r>
              <a:rPr lang="en-US" sz="4000" b="1" dirty="0" smtClean="0"/>
              <a:t> (Modules)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6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3400" y="1494972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828059"/>
            <a:ext cx="8915401" cy="426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“What” and the “How”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6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Key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972" y="1843314"/>
            <a:ext cx="7696200" cy="4419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Learning to hear one’s inner voice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dirty="0" smtClean="0"/>
              <a:t> The “voice of the transcendent”</a:t>
            </a:r>
          </a:p>
          <a:p>
            <a:pPr marL="514350" indent="-514350"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Learning to integrate one’s inner voice with the voices of others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Enriching the sensibilities of one’s inner voice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 The “formation of the heart”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94972"/>
            <a:ext cx="8153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9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612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Legacy of André Delbecq’s Course, “Spirituality and Business Leadership”</vt:lpstr>
      <vt:lpstr>Overview</vt:lpstr>
      <vt:lpstr>Sources</vt:lpstr>
      <vt:lpstr>The Course</vt:lpstr>
      <vt:lpstr>Course Syllabus (Winter 2015)</vt:lpstr>
      <vt:lpstr>Course Syllabus (Winter 2015)</vt:lpstr>
      <vt:lpstr>Course Syllabus (Modules)</vt:lpstr>
      <vt:lpstr>The “What” and the “How”</vt:lpstr>
      <vt:lpstr>Three Key Components</vt:lpstr>
      <vt:lpstr>1.  Hearing One’s Inner Voice</vt:lpstr>
      <vt:lpstr>Hearing One’s Inner Voice (cont.)</vt:lpstr>
      <vt:lpstr>2.  Hearing and Integrating the Voices of Others</vt:lpstr>
      <vt:lpstr>Hearing and Integrating the Voices of Others (cont.)</vt:lpstr>
      <vt:lpstr>3.  Enriching One’s Inner Voice</vt:lpstr>
      <vt:lpstr>Enriching One’s Inner Voice (cont.)</vt:lpstr>
      <vt:lpstr>Lessons for a Business Spirituality Course</vt:lpstr>
      <vt:lpstr>Personal Note on Andre’s Legacy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Legacy of André Delbecq’s Course, “Spirituality and Business Leadership”</dc:title>
  <dc:creator>Robert Schindler</dc:creator>
  <cp:lastModifiedBy>Robert</cp:lastModifiedBy>
  <cp:revision>185</cp:revision>
  <dcterms:created xsi:type="dcterms:W3CDTF">2017-05-15T01:34:57Z</dcterms:created>
  <dcterms:modified xsi:type="dcterms:W3CDTF">2017-05-18T03:17:26Z</dcterms:modified>
</cp:coreProperties>
</file>